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74" r:id="rId6"/>
    <p:sldId id="275" r:id="rId7"/>
    <p:sldId id="257" r:id="rId8"/>
    <p:sldId id="258" r:id="rId9"/>
    <p:sldId id="263" r:id="rId10"/>
    <p:sldId id="259" r:id="rId11"/>
    <p:sldId id="262" r:id="rId12"/>
    <p:sldId id="265" r:id="rId13"/>
    <p:sldId id="264" r:id="rId14"/>
    <p:sldId id="266" r:id="rId15"/>
    <p:sldId id="268" r:id="rId16"/>
    <p:sldId id="269" r:id="rId17"/>
    <p:sldId id="272" r:id="rId18"/>
    <p:sldId id="27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CFA5C-7F76-6848-944F-D4A7F716B90F}" v="2761" dt="2020-12-23T05:53:27.831"/>
    <p1510:client id="{0BA83C59-9133-DDA8-D6CA-446BF1F9F732}" v="2" dt="2020-12-23T04:53:33.183"/>
    <p1510:client id="{233BAB35-F317-46BF-8F76-0EAFD6E5E145}" v="747" dt="2020-12-23T03:57:32.274"/>
    <p1510:client id="{25FE0ACD-137C-FD04-9577-B7B088EA5D4E}" v="2651" dt="2020-12-22T21:00:19.915"/>
    <p1510:client id="{5591AD76-3068-FB72-1A9D-B811775B6E3E}" v="50" dt="2020-12-23T05:52:30.344"/>
    <p1510:client id="{CAB4040F-D716-2A6C-6C6C-CF84C57D35BE}" v="3" dt="2020-12-22T19:57:33.479"/>
    <p1510:client id="{CB121C52-F2AB-A9A2-0397-2F470A017EEF}" v="283" dt="2020-12-23T05:24:46.303"/>
    <p1510:client id="{CD77D496-3AC4-15CB-9B29-1007368988F9}" v="1936" dt="2020-12-22T20:59:27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5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7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7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5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7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16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9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7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3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0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2BA2B-67D9-4B8C-9A41-CAFFF33F1CF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3CD69-96A0-4FA7-A33E-BEF60725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7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02503" y="799996"/>
            <a:ext cx="490409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b="1" dirty="0">
                <a:solidFill>
                  <a:srgbClr val="C00000"/>
                </a:solidFill>
                <a:latin typeface="Calibri"/>
                <a:ea typeface="Calibri" panose="020F0502020204030204" pitchFamily="34" charset="0"/>
                <a:cs typeface="Calibri"/>
              </a:rPr>
              <a:t>EEE-318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Control Systems Lab Project</a:t>
            </a:r>
            <a:endParaRPr lang="en-US" altLang="en-US" sz="1050" b="0" i="0" u="none" strike="noStrike" cap="none" normalizeH="0" baseline="0" dirty="0">
              <a:ln>
                <a:noFill/>
              </a:ln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67519" y="3743284"/>
            <a:ext cx="837406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</a:pPr>
            <a:endParaRPr lang="en-US" altLang="en-US" sz="2800"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411" y="2477783"/>
            <a:ext cx="10932085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3479800" algn="l"/>
                <a:tab pos="3906838" algn="l"/>
              </a:tabLst>
            </a:pPr>
            <a:r>
              <a:rPr lang="en-US" altLang="en-US" sz="3200" b="1">
                <a:cs typeface="Calibri"/>
              </a:rPr>
              <a:t> </a:t>
            </a:r>
            <a:r>
              <a:rPr lang="en-US" sz="5400">
                <a:solidFill>
                  <a:schemeClr val="accent5">
                    <a:lumMod val="50000"/>
                  </a:schemeClr>
                </a:solidFill>
              </a:rPr>
              <a:t>Mobile Manipulator for Automating Delivery of Essentials in a Hospital</a:t>
            </a:r>
            <a:endParaRPr lang="en-US" altLang="en-US" sz="5400">
              <a:solidFill>
                <a:schemeClr val="accent5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2D64BD-8110-42D4-AF4E-A6EBEF816B74}"/>
              </a:ext>
            </a:extLst>
          </p:cNvPr>
          <p:cNvSpPr txBox="1"/>
          <p:nvPr/>
        </p:nvSpPr>
        <p:spPr>
          <a:xfrm>
            <a:off x="-5750" y="4681268"/>
            <a:ext cx="122466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Using</a:t>
            </a:r>
            <a:r>
              <a:rPr lang="en-US" sz="3200" dirty="0">
                <a:cs typeface="Calibri"/>
              </a:rPr>
              <a:t> MATLAB and </a:t>
            </a:r>
            <a:r>
              <a:rPr lang="en-US" sz="3200" err="1">
                <a:cs typeface="Calibri"/>
              </a:rPr>
              <a:t>CoppeliaSim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3720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115E91-F6AD-4B48-92F6-250A9B15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" y="1723191"/>
            <a:ext cx="5086708" cy="3684786"/>
          </a:xfrm>
          <a:prstGeom prst="rect">
            <a:avLst/>
          </a:prstGeom>
        </p:spPr>
      </p:pic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FFF0CB3-7CF1-4576-AF2B-34304A60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96" y="1726827"/>
            <a:ext cx="5129840" cy="3677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4140D-93AA-4356-8248-15C8BE0CF635}"/>
              </a:ext>
            </a:extLst>
          </p:cNvPr>
          <p:cNvSpPr txBox="1"/>
          <p:nvPr/>
        </p:nvSpPr>
        <p:spPr>
          <a:xfrm>
            <a:off x="1048300" y="5552085"/>
            <a:ext cx="10668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Placing Object in its Carrier to carry to the Patient Room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20809-7EEF-43E0-8820-EE73AED32985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Manipulator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2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diagram, engineering drawing&#10;&#10;Description automatically generated">
            <a:extLst>
              <a:ext uri="{FF2B5EF4-FFF2-40B4-BE49-F238E27FC236}">
                <a16:creationId xmlns:a16="http://schemas.microsoft.com/office/drawing/2014/main" id="{B26E273F-17DB-486A-80A4-333654CC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64" y="2164602"/>
            <a:ext cx="4843358" cy="3253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3A0F4-FCE3-40D5-810D-84AF9BFA3ED6}"/>
              </a:ext>
            </a:extLst>
          </p:cNvPr>
          <p:cNvSpPr txBox="1"/>
          <p:nvPr/>
        </p:nvSpPr>
        <p:spPr>
          <a:xfrm>
            <a:off x="846611" y="5623286"/>
            <a:ext cx="4961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Exiting the service room</a:t>
            </a:r>
            <a:endParaRPr lang="en-US" dirty="0"/>
          </a:p>
        </p:txBody>
      </p:sp>
      <p:pic>
        <p:nvPicPr>
          <p:cNvPr id="3" name="Picture 4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569DAB3D-D80B-4F88-ACF5-D4FB27E7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69" y="2170186"/>
            <a:ext cx="5014823" cy="3250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2C060E-7E3F-432F-87A9-3CC674BE76B2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Mobile Robot Operation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AF1ED-D89F-4C4B-A19F-67094DB9CF7D}"/>
              </a:ext>
            </a:extLst>
          </p:cNvPr>
          <p:cNvSpPr txBox="1"/>
          <p:nvPr/>
        </p:nvSpPr>
        <p:spPr>
          <a:xfrm>
            <a:off x="6712573" y="5623285"/>
            <a:ext cx="4961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Entering patient cabin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0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D0D4BA8-09AB-4FD2-9031-7A13A336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12" y="1470052"/>
            <a:ext cx="7556684" cy="4176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C25AAD-BAC6-4C96-A69A-D26390F7B1E1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Mobile Robot Operation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9FB2C-EBD9-4414-88FC-0EB1CB5EB052}"/>
              </a:ext>
            </a:extLst>
          </p:cNvPr>
          <p:cNvSpPr txBox="1"/>
          <p:nvPr/>
        </p:nvSpPr>
        <p:spPr>
          <a:xfrm>
            <a:off x="1935193" y="5860211"/>
            <a:ext cx="9845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Mobile robot stopped after reaching destination</a:t>
            </a:r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65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819DB0-1978-4911-BE9B-3982A92480B4}"/>
              </a:ext>
            </a:extLst>
          </p:cNvPr>
          <p:cNvSpPr txBox="1"/>
          <p:nvPr/>
        </p:nvSpPr>
        <p:spPr>
          <a:xfrm>
            <a:off x="1556084" y="513347"/>
            <a:ext cx="2081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2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D0F17DE-E777-4B6C-8CDE-26D9B6A4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4" y="1590501"/>
            <a:ext cx="3677728" cy="3677531"/>
          </a:xfrm>
          <a:prstGeom prst="rect">
            <a:avLst/>
          </a:prstGeom>
        </p:spPr>
      </p:pic>
      <p:pic>
        <p:nvPicPr>
          <p:cNvPr id="5" name="Picture 5" descr="A picture containing outdoor, table, hanging, sitting&#10;&#10;Description automatically generated">
            <a:extLst>
              <a:ext uri="{FF2B5EF4-FFF2-40B4-BE49-F238E27FC236}">
                <a16:creationId xmlns:a16="http://schemas.microsoft.com/office/drawing/2014/main" id="{723AC556-EBA7-48ED-B140-A59DFE6A0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" t="3435" r="-1099" b="122"/>
          <a:stretch/>
        </p:blipFill>
        <p:spPr>
          <a:xfrm>
            <a:off x="3909151" y="1570548"/>
            <a:ext cx="3864682" cy="3698577"/>
          </a:xfrm>
          <a:prstGeom prst="rect">
            <a:avLst/>
          </a:prstGeom>
        </p:spPr>
      </p:pic>
      <p:pic>
        <p:nvPicPr>
          <p:cNvPr id="6" name="Picture 6" descr="A picture containing table, sitting, light, traffic&#10;&#10;Description automatically generated">
            <a:extLst>
              <a:ext uri="{FF2B5EF4-FFF2-40B4-BE49-F238E27FC236}">
                <a16:creationId xmlns:a16="http://schemas.microsoft.com/office/drawing/2014/main" id="{F88D313C-3E1E-4F8A-9C91-614D1FC1C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94" y="1566026"/>
            <a:ext cx="4180934" cy="3697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A88078-6FFA-4C74-8D59-623379A73008}"/>
              </a:ext>
            </a:extLst>
          </p:cNvPr>
          <p:cNvSpPr txBox="1"/>
          <p:nvPr/>
        </p:nvSpPr>
        <p:spPr>
          <a:xfrm>
            <a:off x="2544279" y="5715365"/>
            <a:ext cx="80872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"/>
              </a:rPr>
              <a:t>Bot Placing Object on the Room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21D84-59D3-4FA9-9D51-7EBEBC1E047C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Manipulator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9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, sitting, small, items&#10;&#10;Description automatically generated">
            <a:extLst>
              <a:ext uri="{FF2B5EF4-FFF2-40B4-BE49-F238E27FC236}">
                <a16:creationId xmlns:a16="http://schemas.microsoft.com/office/drawing/2014/main" id="{E5F2A92C-CEDB-4F73-BC0A-58ED0A98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5" y="2015714"/>
            <a:ext cx="5694218" cy="3191740"/>
          </a:xfrm>
          <a:prstGeom prst="rect">
            <a:avLst/>
          </a:prstGeom>
        </p:spPr>
      </p:pic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F94039BF-18B3-4D2F-8040-80B05943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05" y="2012223"/>
            <a:ext cx="5647427" cy="3135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668C8E-9753-4997-8E08-3644BF165CB8}"/>
              </a:ext>
            </a:extLst>
          </p:cNvPr>
          <p:cNvSpPr txBox="1"/>
          <p:nvPr/>
        </p:nvSpPr>
        <p:spPr>
          <a:xfrm>
            <a:off x="-5751" y="5572663"/>
            <a:ext cx="61075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Original hardware prototype</a:t>
            </a:r>
            <a:endParaRPr lang="en-US" sz="2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2574A-4857-49E8-8552-37B7727FCB1C}"/>
              </a:ext>
            </a:extLst>
          </p:cNvPr>
          <p:cNvSpPr txBox="1"/>
          <p:nvPr/>
        </p:nvSpPr>
        <p:spPr>
          <a:xfrm>
            <a:off x="6090248" y="5572662"/>
            <a:ext cx="61075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Solidworks</a:t>
            </a:r>
            <a:r>
              <a:rPr lang="en-US" sz="2400" dirty="0"/>
              <a:t> model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9B40D-EE78-4983-9125-1D660A8B2F9E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Robot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0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F94039BF-18B3-4D2F-8040-80B05943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0" y="1810940"/>
            <a:ext cx="5647427" cy="3135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2574A-4857-49E8-8552-37B7727FCB1C}"/>
              </a:ext>
            </a:extLst>
          </p:cNvPr>
          <p:cNvSpPr txBox="1"/>
          <p:nvPr/>
        </p:nvSpPr>
        <p:spPr>
          <a:xfrm>
            <a:off x="-5752" y="5500775"/>
            <a:ext cx="61075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/>
              <a:t>Solidworks</a:t>
            </a:r>
            <a:r>
              <a:rPr lang="en-US" sz="2400" dirty="0"/>
              <a:t> model</a:t>
            </a:r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FD2B5479-CC87-4394-8790-F6C85D174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053069"/>
              </p:ext>
            </p:extLst>
          </p:nvPr>
        </p:nvGraphicFramePr>
        <p:xfrm>
          <a:off x="6353642" y="1901319"/>
          <a:ext cx="5548816" cy="33375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74408">
                  <a:extLst>
                    <a:ext uri="{9D8B030D-6E8A-4147-A177-3AD203B41FA5}">
                      <a16:colId xmlns:a16="http://schemas.microsoft.com/office/drawing/2014/main" val="3851593911"/>
                    </a:ext>
                  </a:extLst>
                </a:gridCol>
                <a:gridCol w="2774408">
                  <a:extLst>
                    <a:ext uri="{9D8B030D-6E8A-4147-A177-3AD203B41FA5}">
                      <a16:colId xmlns:a16="http://schemas.microsoft.com/office/drawing/2014/main" val="101323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(BDT)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49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30kg Servo x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6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15kg Servo 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49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90g Servo x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4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Encoder Motor + Wheel 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24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Raspberry Pi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961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Webcam x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80739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Acrylic body + laser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(undetermined)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0385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6F7D1B-5E56-40B9-8C0C-610236369410}"/>
              </a:ext>
            </a:extLst>
          </p:cNvPr>
          <p:cNvSpPr txBox="1"/>
          <p:nvPr/>
        </p:nvSpPr>
        <p:spPr>
          <a:xfrm>
            <a:off x="6018361" y="1345718"/>
            <a:ext cx="61075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Proposed Components List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9CA87-320B-4111-9052-6F4BF3E3B35E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Robot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0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F99E5EB-7355-4DC0-8548-88E6C5FB4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89903"/>
              </p:ext>
            </p:extLst>
          </p:nvPr>
        </p:nvGraphicFramePr>
        <p:xfrm>
          <a:off x="788098" y="1292019"/>
          <a:ext cx="10609839" cy="5191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682">
                  <a:extLst>
                    <a:ext uri="{9D8B030D-6E8A-4147-A177-3AD203B41FA5}">
                      <a16:colId xmlns:a16="http://schemas.microsoft.com/office/drawing/2014/main" val="1039582931"/>
                    </a:ext>
                  </a:extLst>
                </a:gridCol>
                <a:gridCol w="2064856">
                  <a:extLst>
                    <a:ext uri="{9D8B030D-6E8A-4147-A177-3AD203B41FA5}">
                      <a16:colId xmlns:a16="http://schemas.microsoft.com/office/drawing/2014/main" val="2739439094"/>
                    </a:ext>
                  </a:extLst>
                </a:gridCol>
                <a:gridCol w="5920301">
                  <a:extLst>
                    <a:ext uri="{9D8B030D-6E8A-4147-A177-3AD203B41FA5}">
                      <a16:colId xmlns:a16="http://schemas.microsoft.com/office/drawing/2014/main" val="415929885"/>
                    </a:ext>
                  </a:extLst>
                </a:gridCol>
              </a:tblGrid>
              <a:tr h="619447">
                <a:tc>
                  <a:txBody>
                    <a:bodyPr/>
                    <a:lstStyle/>
                    <a:p>
                      <a:r>
                        <a:rPr lang="en-US" sz="2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dirty="0"/>
                        <a:t>Student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Contributions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66899"/>
                  </a:ext>
                </a:extLst>
              </a:tr>
              <a:tr h="619447">
                <a:tc>
                  <a:txBody>
                    <a:bodyPr/>
                    <a:lstStyle/>
                    <a:p>
                      <a:r>
                        <a:rPr lang="en-US" dirty="0" err="1"/>
                        <a:t>Himaddri</a:t>
                      </a:r>
                      <a:r>
                        <a:rPr lang="en-US" dirty="0"/>
                        <a:t> 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1606002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Setup of remote API connection with MATLAB and handle the scene objects through MATLAB script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dirty="0"/>
                        <a:t>Implemented Door Logic(Open/Close) 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44613"/>
                  </a:ext>
                </a:extLst>
              </a:tr>
              <a:tr h="619447">
                <a:tc>
                  <a:txBody>
                    <a:bodyPr/>
                    <a:lstStyle/>
                    <a:p>
                      <a:r>
                        <a:rPr lang="en-US" dirty="0"/>
                        <a:t>Mir Sayeed Mohammad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1606003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Forward and inverse kinematic solver(using Jacobian of forward kinematics) for manipulator</a:t>
                      </a:r>
                    </a:p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Motion planning for object pickup and placement.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814270"/>
                  </a:ext>
                </a:extLst>
              </a:tr>
              <a:tr h="6194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Ramit Dutta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1606006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Selection of appropriate robot model and sensors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Design the virtual hospital model with proper </a:t>
                      </a:r>
                      <a:r>
                        <a:rPr lang="en-US" sz="1800" b="0" i="0" u="none" strike="noStrike" noProof="0" dirty="0"/>
                        <a:t>infrastructure and furniture and the LFR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27411"/>
                  </a:ext>
                </a:extLst>
              </a:tr>
              <a:tr h="6194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Shafin Bin Hamid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1606008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Implemented control logic for Line-follower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Synchronized line follower routine with core routine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77031"/>
                  </a:ext>
                </a:extLst>
              </a:tr>
              <a:tr h="6194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Munshi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Sanowar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Raihan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1606021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Image thresholding to identify the delivery object from vision input.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dirty="0"/>
                        <a:t>Apply perspective transform to correctly localize the object in the 3d environment.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1966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18789FD-4E28-44CE-A7FC-149B4AD4E2C2}"/>
              </a:ext>
            </a:extLst>
          </p:cNvPr>
          <p:cNvSpPr txBox="1"/>
          <p:nvPr/>
        </p:nvSpPr>
        <p:spPr>
          <a:xfrm>
            <a:off x="3651582" y="423111"/>
            <a:ext cx="55026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"/>
              </a:rPr>
              <a:t>Individual Contributions</a:t>
            </a:r>
          </a:p>
        </p:txBody>
      </p:sp>
    </p:spTree>
    <p:extLst>
      <p:ext uri="{BB962C8B-B14F-4D97-AF65-F5344CB8AC3E}">
        <p14:creationId xmlns:p14="http://schemas.microsoft.com/office/powerpoint/2010/main" val="222790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1C32-CFE9-4C40-8713-88C034C8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Calibri Light" panose="020F0302020204030204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ABF0D-C659-4F45-A4E0-46824902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Simulation environment design on </a:t>
            </a:r>
            <a:r>
              <a:rPr lang="en-US" dirty="0" err="1">
                <a:ea typeface="+mn-lt"/>
                <a:cs typeface="+mn-lt"/>
              </a:rPr>
              <a:t>Coppeliasim</a:t>
            </a:r>
            <a:endParaRPr lang="en-US" dirty="0" err="1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Choice and design of robot model</a:t>
            </a:r>
          </a:p>
          <a:p>
            <a:r>
              <a:rPr lang="en-US" dirty="0">
                <a:cs typeface="Calibri"/>
              </a:rPr>
              <a:t>Control system algorithm implementation on MATLAB</a:t>
            </a:r>
          </a:p>
          <a:p>
            <a:r>
              <a:rPr lang="en-US" dirty="0">
                <a:cs typeface="Calibri"/>
              </a:rPr>
              <a:t>Mobile robot operation using vision data</a:t>
            </a:r>
          </a:p>
          <a:p>
            <a:r>
              <a:rPr lang="en-US" dirty="0">
                <a:cs typeface="Calibri"/>
              </a:rPr>
              <a:t>Manipulator operation for picking up and placing object</a:t>
            </a:r>
          </a:p>
        </p:txBody>
      </p:sp>
    </p:spTree>
    <p:extLst>
      <p:ext uri="{BB962C8B-B14F-4D97-AF65-F5344CB8AC3E}">
        <p14:creationId xmlns:p14="http://schemas.microsoft.com/office/powerpoint/2010/main" val="385645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5AA8-8C13-49A0-BD1F-0152DC12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7" y="365125"/>
            <a:ext cx="5253487" cy="1339940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Why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7512C-1669-4E88-A381-8972990A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89" y="1825625"/>
            <a:ext cx="5253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Fast deployment of algorithm using scripts</a:t>
            </a:r>
          </a:p>
          <a:p>
            <a:r>
              <a:rPr lang="en-US" dirty="0">
                <a:cs typeface="Calibri"/>
              </a:rPr>
              <a:t>Libraries for image processing operations</a:t>
            </a:r>
          </a:p>
          <a:p>
            <a:r>
              <a:rPr lang="en-US" dirty="0">
                <a:cs typeface="Calibri"/>
              </a:rPr>
              <a:t>Easy connectivity with simulator software</a:t>
            </a:r>
          </a:p>
          <a:p>
            <a:r>
              <a:rPr lang="en-US" dirty="0">
                <a:cs typeface="Calibri"/>
              </a:rPr>
              <a:t>Research standard for Robotics and Control System </a:t>
            </a:r>
            <a:r>
              <a:rPr lang="en-US">
                <a:cs typeface="Calibri"/>
              </a:rPr>
              <a:t>applications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EBFFD3-294C-419C-9155-6FD8518035BD}"/>
              </a:ext>
            </a:extLst>
          </p:cNvPr>
          <p:cNvSpPr txBox="1">
            <a:spLocks/>
          </p:cNvSpPr>
          <p:nvPr/>
        </p:nvSpPr>
        <p:spPr>
          <a:xfrm>
            <a:off x="6396487" y="359374"/>
            <a:ext cx="5253487" cy="1339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Calibri Light"/>
              </a:rPr>
              <a:t>Why </a:t>
            </a:r>
            <a:r>
              <a:rPr lang="en-US" dirty="0" err="1">
                <a:cs typeface="Calibri Light"/>
              </a:rPr>
              <a:t>Coppeliasim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559306-B0A9-4EFF-9835-E7AEE850F714}"/>
              </a:ext>
            </a:extLst>
          </p:cNvPr>
          <p:cNvSpPr txBox="1">
            <a:spLocks/>
          </p:cNvSpPr>
          <p:nvPr/>
        </p:nvSpPr>
        <p:spPr>
          <a:xfrm>
            <a:off x="6396486" y="1834251"/>
            <a:ext cx="525348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Lightweight simulator for robots</a:t>
            </a:r>
          </a:p>
          <a:p>
            <a:r>
              <a:rPr lang="en-US" dirty="0">
                <a:cs typeface="Calibri"/>
              </a:rPr>
              <a:t>Integrated physics engine and kinematics solver</a:t>
            </a:r>
          </a:p>
          <a:p>
            <a:r>
              <a:rPr lang="en-US" dirty="0">
                <a:cs typeface="Calibri"/>
              </a:rPr>
              <a:t>Available robot simulation models</a:t>
            </a:r>
          </a:p>
          <a:p>
            <a:r>
              <a:rPr lang="en-US" dirty="0">
                <a:cs typeface="Calibri"/>
              </a:rPr>
              <a:t>Easy connectivity with MATLAB </a:t>
            </a:r>
          </a:p>
          <a:p>
            <a:r>
              <a:rPr lang="en-US" dirty="0">
                <a:cs typeface="Calibri"/>
              </a:rPr>
              <a:t>Configurable environment</a:t>
            </a:r>
          </a:p>
        </p:txBody>
      </p:sp>
    </p:spTree>
    <p:extLst>
      <p:ext uri="{BB962C8B-B14F-4D97-AF65-F5344CB8AC3E}">
        <p14:creationId xmlns:p14="http://schemas.microsoft.com/office/powerpoint/2010/main" val="134253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0679" y="6109413"/>
            <a:ext cx="12214524" cy="7521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3200" dirty="0"/>
              <a:t> Demo Hospital Setup</a:t>
            </a:r>
          </a:p>
          <a:p>
            <a:pPr marL="0" indent="0" algn="ctr">
              <a:buNone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96" y="1252226"/>
            <a:ext cx="8243486" cy="4744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B2AC76-75C8-4708-97DD-D60644D0A09B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Simulation Environment</a:t>
            </a:r>
            <a:endParaRPr lang="en-US" sz="4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162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904" y="6177596"/>
            <a:ext cx="9555078" cy="75211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/>
              <a:t> </a:t>
            </a:r>
            <a:r>
              <a:rPr lang="en-US" sz="3200"/>
              <a:t>Path for the LFR to Follow to Deliver to the Hospital Rooms</a:t>
            </a:r>
            <a:endParaRPr lang="en-US" sz="3200">
              <a:cs typeface="Calibri"/>
            </a:endParaRPr>
          </a:p>
          <a:p>
            <a:pPr marL="0" indent="0">
              <a:buNone/>
            </a:pPr>
            <a:endParaRPr lang="en-US" sz="3200"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75" y="1350631"/>
            <a:ext cx="7859155" cy="465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48117-69ED-4D3E-8863-FEEB45583108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Simulation Environment</a:t>
            </a:r>
            <a:endParaRPr lang="en-US" sz="4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763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DA644A-605B-4923-96C9-A54B28581F5B}"/>
              </a:ext>
            </a:extLst>
          </p:cNvPr>
          <p:cNvSpPr txBox="1"/>
          <p:nvPr/>
        </p:nvSpPr>
        <p:spPr>
          <a:xfrm>
            <a:off x="4724400" y="491066"/>
            <a:ext cx="30536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cs typeface="Calibri"/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981FDF6-2AED-4D27-828D-C1C778A5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34" y="1359166"/>
            <a:ext cx="7677282" cy="3924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629265-38A2-4143-84C3-8A3BCF5FED14}"/>
              </a:ext>
            </a:extLst>
          </p:cNvPr>
          <p:cNvSpPr txBox="1"/>
          <p:nvPr/>
        </p:nvSpPr>
        <p:spPr>
          <a:xfrm>
            <a:off x="3752127" y="5443947"/>
            <a:ext cx="60625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Hospital Cabin Inside View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F4AC4-A6C9-4BE7-AA30-CF7233F54E3E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Simulation Environment</a:t>
            </a:r>
            <a:endParaRPr lang="en-US" sz="4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417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903" y="6062316"/>
            <a:ext cx="4230759" cy="6815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600"/>
              <a:t>Robot (KUKA </a:t>
            </a:r>
            <a:r>
              <a:rPr lang="en-US" sz="3600" err="1"/>
              <a:t>Youbot</a:t>
            </a:r>
            <a:r>
              <a:rPr lang="en-US" sz="3600"/>
              <a:t>)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06" y="1413601"/>
            <a:ext cx="4833972" cy="444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03D31-3A6A-4B18-9E1F-E42BF5250702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Robot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805F41-68AC-49AE-80B0-DD85C76F441F}"/>
              </a:ext>
            </a:extLst>
          </p:cNvPr>
          <p:cNvSpPr txBox="1"/>
          <p:nvPr/>
        </p:nvSpPr>
        <p:spPr>
          <a:xfrm>
            <a:off x="3499663" y="5161843"/>
            <a:ext cx="5922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Vision sensor in 3 directions</a:t>
            </a:r>
            <a:endParaRPr lang="en-US" sz="3600" dirty="0">
              <a:cs typeface="Calibri"/>
            </a:endParaRP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FC5AC1B-2F70-4B89-88D5-F26A7E50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77" y="2085314"/>
            <a:ext cx="7188199" cy="28284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6DBFE6-BAF9-4960-9583-3B7A97AAF543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Robot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5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7F2F90-86E9-454E-A19A-60ADE7F722A7}"/>
              </a:ext>
            </a:extLst>
          </p:cNvPr>
          <p:cNvSpPr txBox="1"/>
          <p:nvPr/>
        </p:nvSpPr>
        <p:spPr>
          <a:xfrm>
            <a:off x="4188178" y="476955"/>
            <a:ext cx="3204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3" name="Picture 3" descr="A picture containing light, traffic, table, hanging&#10;&#10;Description automatically generated">
            <a:extLst>
              <a:ext uri="{FF2B5EF4-FFF2-40B4-BE49-F238E27FC236}">
                <a16:creationId xmlns:a16="http://schemas.microsoft.com/office/drawing/2014/main" id="{154F7E35-BC25-4410-B010-F726F673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1" y="1977195"/>
            <a:ext cx="4014000" cy="3420817"/>
          </a:xfrm>
          <a:prstGeom prst="rect">
            <a:avLst/>
          </a:prstGeom>
        </p:spPr>
      </p:pic>
      <p:pic>
        <p:nvPicPr>
          <p:cNvPr id="5" name="Picture 5" descr="A picture containing light, traffic, hanging, table&#10;&#10;Description automatically generated">
            <a:extLst>
              <a:ext uri="{FF2B5EF4-FFF2-40B4-BE49-F238E27FC236}">
                <a16:creationId xmlns:a16="http://schemas.microsoft.com/office/drawing/2014/main" id="{4D59A48B-6537-4D27-8DC9-2EE4B7891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42" y="1977844"/>
            <a:ext cx="3896226" cy="3409776"/>
          </a:xfrm>
          <a:prstGeom prst="rect">
            <a:avLst/>
          </a:prstGeom>
        </p:spPr>
      </p:pic>
      <p:pic>
        <p:nvPicPr>
          <p:cNvPr id="6" name="Picture 6" descr="A picture containing light, traffic, sitting, hanging&#10;&#10;Description automatically generated">
            <a:extLst>
              <a:ext uri="{FF2B5EF4-FFF2-40B4-BE49-F238E27FC236}">
                <a16:creationId xmlns:a16="http://schemas.microsoft.com/office/drawing/2014/main" id="{C7083800-BF89-487D-B94B-EAE682A1F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629" y="1978867"/>
            <a:ext cx="3763991" cy="3415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C5DC3-B43E-44F4-81C8-859C214465D3}"/>
              </a:ext>
            </a:extLst>
          </p:cNvPr>
          <p:cNvSpPr txBox="1"/>
          <p:nvPr/>
        </p:nvSpPr>
        <p:spPr>
          <a:xfrm>
            <a:off x="3929672" y="5552801"/>
            <a:ext cx="46080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Robot Picking the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8CD6C-F247-40ED-966B-625AB01122EF}"/>
              </a:ext>
            </a:extLst>
          </p:cNvPr>
          <p:cNvSpPr txBox="1"/>
          <p:nvPr/>
        </p:nvSpPr>
        <p:spPr>
          <a:xfrm>
            <a:off x="-20128" y="267419"/>
            <a:ext cx="12217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Manipulator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9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766B3C189048419BB4DF15E983FAF9" ma:contentTypeVersion="13" ma:contentTypeDescription="Create a new document." ma:contentTypeScope="" ma:versionID="2398a36ea29f7c28a0441c1efa492bb3">
  <xsd:schema xmlns:xsd="http://www.w3.org/2001/XMLSchema" xmlns:xs="http://www.w3.org/2001/XMLSchema" xmlns:p="http://schemas.microsoft.com/office/2006/metadata/properties" xmlns:ns3="9db203b6-cd1c-4233-bf82-baa8eb7e2b95" xmlns:ns4="838b4f81-6b96-4e76-b182-3799167b6b5e" targetNamespace="http://schemas.microsoft.com/office/2006/metadata/properties" ma:root="true" ma:fieldsID="d693c8a7b68fd4a9e8b2cc6c8169839e" ns3:_="" ns4:_="">
    <xsd:import namespace="9db203b6-cd1c-4233-bf82-baa8eb7e2b95"/>
    <xsd:import namespace="838b4f81-6b96-4e76-b182-3799167b6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203b6-cd1c-4233-bf82-baa8eb7e2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b4f81-6b96-4e76-b182-3799167b6b5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BBA880-70B9-4774-A956-1C9FAE114795}">
  <ds:schemaRefs>
    <ds:schemaRef ds:uri="838b4f81-6b96-4e76-b182-3799167b6b5e"/>
    <ds:schemaRef ds:uri="9db203b6-cd1c-4233-bf82-baa8eb7e2b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5B873B-EF40-46AA-91B6-81375F0024A3}">
  <ds:schemaRefs>
    <ds:schemaRef ds:uri="838b4f81-6b96-4e76-b182-3799167b6b5e"/>
    <ds:schemaRef ds:uri="9db203b6-cd1c-4233-bf82-baa8eb7e2b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A487AC0-A7C4-492B-A075-42EB52A9C6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Objectives</vt:lpstr>
      <vt:lpstr>Why MATLAB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</dc:title>
  <dc:creator>1606002 - Himaddri Roy</dc:creator>
  <cp:revision>506</cp:revision>
  <dcterms:created xsi:type="dcterms:W3CDTF">2020-11-21T07:42:08Z</dcterms:created>
  <dcterms:modified xsi:type="dcterms:W3CDTF">2020-12-23T06:04:28Z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0x0101003F766B3C189048419BB4DF15E983FAF9</vt:lpwstr>
  </property>
</Properties>
</file>